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0" r:id="rId4"/>
    <p:sldId id="259" r:id="rId5"/>
    <p:sldId id="257" r:id="rId6"/>
    <p:sldId id="262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686"/>
    <a:srgbClr val="35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387"/>
    <p:restoredTop sz="93478"/>
  </p:normalViewPr>
  <p:slideViewPr>
    <p:cSldViewPr snapToGrid="0" snapToObjects="1">
      <p:cViewPr>
        <p:scale>
          <a:sx n="108" d="100"/>
          <a:sy n="108" d="100"/>
        </p:scale>
        <p:origin x="16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E45F1-C5E2-434A-B21D-557D5C06A21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6E96A-F32A-D741-8B9B-BFB116B7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A0DE-9D84-3D4A-BEBA-C0E35BBD1D8C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A25-88FB-9D40-9226-680EBE4C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A0DE-9D84-3D4A-BEBA-C0E35BBD1D8C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A25-88FB-9D40-9226-680EBE4C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8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A0DE-9D84-3D4A-BEBA-C0E35BBD1D8C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A25-88FB-9D40-9226-680EBE4C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A0DE-9D84-3D4A-BEBA-C0E35BBD1D8C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A25-88FB-9D40-9226-680EBE4C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A0DE-9D84-3D4A-BEBA-C0E35BBD1D8C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A25-88FB-9D40-9226-680EBE4C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A0DE-9D84-3D4A-BEBA-C0E35BBD1D8C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A25-88FB-9D40-9226-680EBE4C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3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A0DE-9D84-3D4A-BEBA-C0E35BBD1D8C}" type="datetimeFigureOut">
              <a:rPr lang="en-US" smtClean="0"/>
              <a:t>8/31/17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A25-88FB-9D40-9226-680EBE4C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A0DE-9D84-3D4A-BEBA-C0E35BBD1D8C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A25-88FB-9D40-9226-680EBE4C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3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A0DE-9D84-3D4A-BEBA-C0E35BBD1D8C}" type="datetimeFigureOut">
              <a:rPr lang="en-US" smtClean="0"/>
              <a:t>8/31/17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A25-88FB-9D40-9226-680EBE4C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8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A0DE-9D84-3D4A-BEBA-C0E35BBD1D8C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A25-88FB-9D40-9226-680EBE4C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A0DE-9D84-3D4A-BEBA-C0E35BBD1D8C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0A25-88FB-9D40-9226-680EBE4C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A0DE-9D84-3D4A-BEBA-C0E35BBD1D8C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0A25-88FB-9D40-9226-680EBE4C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hdphoto" Target="../media/hdphoto6.wdp"/><Relationship Id="rId12" Type="http://schemas.openxmlformats.org/officeDocument/2006/relationships/image" Target="../media/image10.png"/><Relationship Id="rId13" Type="http://schemas.microsoft.com/office/2007/relationships/hdphoto" Target="../media/hdphoto7.wdp"/><Relationship Id="rId14" Type="http://schemas.openxmlformats.org/officeDocument/2006/relationships/image" Target="../media/image11.png"/><Relationship Id="rId15" Type="http://schemas.microsoft.com/office/2007/relationships/hdphoto" Target="../media/hdphoto8.wdp"/><Relationship Id="rId16" Type="http://schemas.openxmlformats.org/officeDocument/2006/relationships/image" Target="../media/image12.png"/><Relationship Id="rId17" Type="http://schemas.microsoft.com/office/2007/relationships/hdphoto" Target="../media/hdphoto9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5" Type="http://schemas.microsoft.com/office/2007/relationships/hdphoto" Target="../media/hdphoto3.wdp"/><Relationship Id="rId6" Type="http://schemas.openxmlformats.org/officeDocument/2006/relationships/image" Target="../media/image7.png"/><Relationship Id="rId7" Type="http://schemas.microsoft.com/office/2007/relationships/hdphoto" Target="../media/hdphoto4.wdp"/><Relationship Id="rId8" Type="http://schemas.openxmlformats.org/officeDocument/2006/relationships/image" Target="../media/image8.png"/><Relationship Id="rId9" Type="http://schemas.microsoft.com/office/2007/relationships/hdphoto" Target="../media/hdphoto5.wdp"/><Relationship Id="rId10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1" Type="http://schemas.microsoft.com/office/2007/relationships/hdphoto" Target="../media/hdphoto13.wdp"/><Relationship Id="rId12" Type="http://schemas.openxmlformats.org/officeDocument/2006/relationships/image" Target="../media/image17.png"/><Relationship Id="rId13" Type="http://schemas.microsoft.com/office/2007/relationships/hdphoto" Target="../media/hdphoto14.wdp"/><Relationship Id="rId14" Type="http://schemas.openxmlformats.org/officeDocument/2006/relationships/image" Target="../media/image18.png"/><Relationship Id="rId15" Type="http://schemas.microsoft.com/office/2007/relationships/hdphoto" Target="../media/hdphoto15.wdp"/><Relationship Id="rId16" Type="http://schemas.openxmlformats.org/officeDocument/2006/relationships/image" Target="../media/image19.png"/><Relationship Id="rId17" Type="http://schemas.microsoft.com/office/2007/relationships/hdphoto" Target="../media/hdphoto16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microsoft.com/office/2007/relationships/hdphoto" Target="../media/hdphoto2.wdp"/><Relationship Id="rId4" Type="http://schemas.openxmlformats.org/officeDocument/2006/relationships/image" Target="../media/image14.png"/><Relationship Id="rId5" Type="http://schemas.microsoft.com/office/2007/relationships/hdphoto" Target="../media/hdphoto11.wdp"/><Relationship Id="rId6" Type="http://schemas.openxmlformats.org/officeDocument/2006/relationships/image" Target="../media/image15.png"/><Relationship Id="rId7" Type="http://schemas.microsoft.com/office/2007/relationships/hdphoto" Target="../media/hdphoto12.wdp"/><Relationship Id="rId8" Type="http://schemas.openxmlformats.org/officeDocument/2006/relationships/image" Target="../media/image13.png"/><Relationship Id="rId9" Type="http://schemas.microsoft.com/office/2007/relationships/hdphoto" Target="../media/hdphoto10.wdp"/><Relationship Id="rId10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20402" y="3667596"/>
            <a:ext cx="1123428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F7F7F"/>
                </a:solidFill>
                <a:latin typeface="Yu Gothic" charset="-128"/>
                <a:ea typeface="Yu Gothic" charset="-128"/>
                <a:cs typeface="Yu Gothic" charset="-128"/>
              </a:rPr>
              <a:t>STRATEGY TEMPLATE</a:t>
            </a:r>
            <a:endParaRPr lang="en-US" b="1" dirty="0" smtClean="0">
              <a:solidFill>
                <a:srgbClr val="184D63"/>
              </a:solidFill>
              <a:latin typeface="Yu Gothic" charset="-128"/>
              <a:ea typeface="Yu Gothic" charset="-128"/>
              <a:cs typeface="Yu Gothic" charset="-128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184D63"/>
                </a:solidFill>
                <a:latin typeface="Yu Gothic" charset="-128"/>
                <a:ea typeface="Yu Gothic" charset="-128"/>
                <a:cs typeface="Yu Gothic" charset="-128"/>
              </a:rPr>
              <a:t>Our Fleet Data Strategy</a:t>
            </a:r>
            <a:endParaRPr lang="en-US" sz="4000" b="1" dirty="0">
              <a:solidFill>
                <a:srgbClr val="184D63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34397" y="4136941"/>
            <a:ext cx="4901691" cy="18073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1"/>
          <a:stretch/>
        </p:blipFill>
        <p:spPr>
          <a:xfrm>
            <a:off x="0" y="-1"/>
            <a:ext cx="12192000" cy="38058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65" y="5878285"/>
            <a:ext cx="3688763" cy="8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8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9658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32327" y="6476052"/>
            <a:ext cx="1984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0" i="0" spc="0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| Data Strategy Template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5" y="6437061"/>
            <a:ext cx="1438277" cy="33959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74320" y="274320"/>
            <a:ext cx="115847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Our Data Challenge</a:t>
            </a:r>
          </a:p>
          <a:p>
            <a:r>
              <a:rPr lang="en-US" sz="2800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It’s about more than just the data itself.</a:t>
            </a:r>
            <a:endParaRPr lang="en-US" sz="2800" dirty="0">
              <a:solidFill>
                <a:srgbClr val="214686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130825" cy="1557914"/>
          </a:xfrm>
          <a:prstGeom prst="rect">
            <a:avLst/>
          </a:prstGeom>
          <a:solidFill>
            <a:srgbClr val="35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6983" y="1999517"/>
            <a:ext cx="8528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Our fleet is critical and expensive – one of our largest assets.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We effectively capture fleet and driver performance data.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We’re able to analyze our data to spot trends and anomalies.</a:t>
            </a:r>
            <a:endParaRPr lang="en-US" sz="2000" dirty="0">
              <a:solidFill>
                <a:srgbClr val="214686"/>
              </a:solidFill>
              <a:latin typeface="Yu Gothic" charset="-128"/>
              <a:ea typeface="Yu Gothic" charset="-128"/>
              <a:cs typeface="Yu Gothic" charset="-128"/>
            </a:endParaRPr>
          </a:p>
          <a:p>
            <a:pPr>
              <a:lnSpc>
                <a:spcPct val="200000"/>
              </a:lnSpc>
            </a:pPr>
            <a:endParaRPr lang="en-US" sz="2000" dirty="0" smtClean="0">
              <a:solidFill>
                <a:srgbClr val="214686"/>
              </a:solidFill>
              <a:latin typeface="Yu Gothic" charset="-128"/>
              <a:ea typeface="Yu Gothic" charset="-128"/>
              <a:cs typeface="Yu Gothic" charset="-128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OUR CHALLENGE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        How do we use this information to drive productivity &amp; safety?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US" sz="2000" dirty="0">
              <a:solidFill>
                <a:srgbClr val="214686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26" y="1999517"/>
            <a:ext cx="2613561" cy="261356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22513" y="5296395"/>
            <a:ext cx="498767" cy="320634"/>
          </a:xfrm>
          <a:prstGeom prst="rightArrow">
            <a:avLst/>
          </a:prstGeom>
          <a:solidFill>
            <a:srgbClr val="214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9055" y="3879772"/>
            <a:ext cx="2232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Effective Communication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22000"/>
                  </a:srgbClr>
                </a:outerShdw>
              </a:effectLst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1664" y="5414260"/>
            <a:ext cx="1676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Reporting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22000"/>
                  </a:srgbClr>
                </a:outerShdw>
              </a:effectLst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46068" y="2374221"/>
            <a:ext cx="1676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Manager Involvement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9961364" y="3896853"/>
            <a:ext cx="1676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Reasonable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Goals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22000"/>
                  </a:srgbClr>
                </a:outerShdw>
              </a:effectLst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9196" y="2651220"/>
            <a:ext cx="1572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Prioritization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22000"/>
                  </a:srgbClr>
                </a:outerShdw>
              </a:effectLst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7689" y="1168926"/>
            <a:ext cx="3264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DATA STRATEGY ELEMENTS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38340" y="5872298"/>
            <a:ext cx="1676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Recognition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22000"/>
                  </a:srgbClr>
                </a:outerShdw>
              </a:effectLst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79944" y="5434978"/>
            <a:ext cx="1859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Accountability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22000"/>
                  </a:srgbClr>
                </a:outerShdw>
              </a:effectLst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3" name="Triangle 12"/>
          <p:cNvSpPr/>
          <p:nvPr/>
        </p:nvSpPr>
        <p:spPr>
          <a:xfrm rot="16200000">
            <a:off x="7019963" y="4031449"/>
            <a:ext cx="759384" cy="377143"/>
          </a:xfrm>
          <a:prstGeom prst="triangle">
            <a:avLst/>
          </a:prstGeom>
          <a:solidFill>
            <a:srgbClr val="21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4" name="Triangle 13"/>
          <p:cNvSpPr/>
          <p:nvPr/>
        </p:nvSpPr>
        <p:spPr>
          <a:xfrm rot="5400000">
            <a:off x="8777804" y="4031448"/>
            <a:ext cx="759385" cy="377143"/>
          </a:xfrm>
          <a:prstGeom prst="triangle">
            <a:avLst/>
          </a:prstGeom>
          <a:solidFill>
            <a:srgbClr val="21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5" name="Triangle 14"/>
          <p:cNvSpPr/>
          <p:nvPr/>
        </p:nvSpPr>
        <p:spPr>
          <a:xfrm>
            <a:off x="7905042" y="3156590"/>
            <a:ext cx="752563" cy="377143"/>
          </a:xfrm>
          <a:prstGeom prst="triangle">
            <a:avLst/>
          </a:prstGeom>
          <a:solidFill>
            <a:srgbClr val="21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6" name="Triangle 15"/>
          <p:cNvSpPr/>
          <p:nvPr/>
        </p:nvSpPr>
        <p:spPr>
          <a:xfrm rot="10800000">
            <a:off x="7900159" y="4905673"/>
            <a:ext cx="762331" cy="377143"/>
          </a:xfrm>
          <a:prstGeom prst="triangle">
            <a:avLst/>
          </a:prstGeom>
          <a:solidFill>
            <a:srgbClr val="21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7" name="Triangle 16"/>
          <p:cNvSpPr/>
          <p:nvPr/>
        </p:nvSpPr>
        <p:spPr>
          <a:xfrm rot="18901996">
            <a:off x="7452021" y="3506712"/>
            <a:ext cx="431989" cy="216692"/>
          </a:xfrm>
          <a:prstGeom prst="triangle">
            <a:avLst/>
          </a:prstGeom>
          <a:solidFill>
            <a:srgbClr val="214686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359BDB">
                <a:alpha val="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8" name="Triangle 17"/>
          <p:cNvSpPr/>
          <p:nvPr/>
        </p:nvSpPr>
        <p:spPr>
          <a:xfrm rot="2666608">
            <a:off x="8675550" y="3503388"/>
            <a:ext cx="431989" cy="216692"/>
          </a:xfrm>
          <a:prstGeom prst="triangle">
            <a:avLst/>
          </a:prstGeom>
          <a:solidFill>
            <a:srgbClr val="21468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9" name="Triangle 18"/>
          <p:cNvSpPr/>
          <p:nvPr/>
        </p:nvSpPr>
        <p:spPr>
          <a:xfrm rot="8119433">
            <a:off x="8673096" y="4720275"/>
            <a:ext cx="431989" cy="216692"/>
          </a:xfrm>
          <a:prstGeom prst="triangle">
            <a:avLst/>
          </a:prstGeom>
          <a:solidFill>
            <a:srgbClr val="21468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20" name="Triangle 19"/>
          <p:cNvSpPr/>
          <p:nvPr/>
        </p:nvSpPr>
        <p:spPr>
          <a:xfrm rot="13516542">
            <a:off x="7452021" y="4722709"/>
            <a:ext cx="431989" cy="216692"/>
          </a:xfrm>
          <a:prstGeom prst="triangle">
            <a:avLst/>
          </a:prstGeom>
          <a:solidFill>
            <a:srgbClr val="21468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" charset="-128"/>
              <a:ea typeface="Yu Gothic" charset="-128"/>
              <a:cs typeface="Yu Gothic" charset="-12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8280186" y="2178051"/>
            <a:ext cx="5286" cy="826181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647689" y="4225006"/>
            <a:ext cx="548488" cy="23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041478" y="3005382"/>
            <a:ext cx="469566" cy="45459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003399" y="4967672"/>
            <a:ext cx="512424" cy="42936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353522" y="4225006"/>
            <a:ext cx="538287" cy="6574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021303" y="3023535"/>
            <a:ext cx="524755" cy="43643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276672" y="5313627"/>
            <a:ext cx="9303" cy="52647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045328" y="4972221"/>
            <a:ext cx="485346" cy="43931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8041323" y="3980020"/>
            <a:ext cx="480000" cy="480000"/>
          </a:xfrm>
          <a:prstGeom prst="ellipse">
            <a:avLst/>
          </a:prstGeom>
          <a:solidFill>
            <a:srgbClr val="8CA942"/>
          </a:solidFill>
          <a:ln>
            <a:noFill/>
          </a:ln>
          <a:effectLst>
            <a:glow rad="19050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8041325" y="3980021"/>
            <a:ext cx="479998" cy="4799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320" y="1634557"/>
            <a:ext cx="50424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Fleet Management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Data Strategy Template</a:t>
            </a:r>
            <a:endParaRPr lang="en-US" sz="2800" dirty="0">
              <a:solidFill>
                <a:schemeClr val="bg1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32327" y="6476052"/>
            <a:ext cx="1984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0" i="0" spc="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| Data Strategy Template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5" y="6437061"/>
            <a:ext cx="1438277" cy="33959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30036"/>
            <a:ext cx="130825" cy="155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7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5645"/>
            <a:ext cx="12192000" cy="510858"/>
          </a:xfrm>
          <a:prstGeom prst="rect">
            <a:avLst/>
          </a:prstGeom>
          <a:solidFill>
            <a:srgbClr val="214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" y="274320"/>
            <a:ext cx="115847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Prioritize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We cannot fix everything at once.</a:t>
            </a:r>
            <a:endParaRPr lang="en-US" sz="2800" dirty="0">
              <a:solidFill>
                <a:schemeClr val="bg1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32327" y="6476052"/>
            <a:ext cx="1984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0" i="0" spc="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| Data Strategy Template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5" y="6437061"/>
            <a:ext cx="1438277" cy="33959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269396" y="2301950"/>
            <a:ext cx="2442850" cy="772358"/>
          </a:xfrm>
          <a:prstGeom prst="rect">
            <a:avLst/>
          </a:prstGeom>
          <a:solidFill>
            <a:srgbClr val="214686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Yu Gothic" charset="-128"/>
                <a:ea typeface="Yu Gothic" charset="-128"/>
                <a:cs typeface="Yu Gothic" charset="-128"/>
              </a:rPr>
              <a:t>Productivity</a:t>
            </a:r>
            <a:endParaRPr lang="en-US" dirty="0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40871" y="2346647"/>
            <a:ext cx="532757" cy="532661"/>
          </a:xfrm>
          <a:prstGeom prst="ellipse">
            <a:avLst/>
          </a:prstGeom>
          <a:solidFill>
            <a:schemeClr val="bg1"/>
          </a:solidFill>
          <a:ln>
            <a:solidFill>
              <a:srgbClr val="3890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3890AB"/>
                </a:solidFill>
                <a:latin typeface="Yu Gothic" charset="-128"/>
                <a:ea typeface="Yu Gothic" charset="-128"/>
                <a:cs typeface="Yu Gothic" charset="-128"/>
              </a:rPr>
              <a:t>1</a:t>
            </a:r>
            <a:endParaRPr lang="en-US">
              <a:solidFill>
                <a:srgbClr val="3890AB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5673" y="2301950"/>
            <a:ext cx="2442850" cy="772358"/>
          </a:xfrm>
          <a:prstGeom prst="rect">
            <a:avLst/>
          </a:prstGeom>
          <a:solidFill>
            <a:srgbClr val="214686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Yu Gothic" charset="-128"/>
                <a:ea typeface="Yu Gothic" charset="-128"/>
                <a:cs typeface="Yu Gothic" charset="-128"/>
              </a:rPr>
              <a:t>Customer Service</a:t>
            </a:r>
          </a:p>
        </p:txBody>
      </p:sp>
      <p:sp>
        <p:nvSpPr>
          <p:cNvPr id="37" name="Oval 36"/>
          <p:cNvSpPr/>
          <p:nvPr/>
        </p:nvSpPr>
        <p:spPr>
          <a:xfrm>
            <a:off x="4317148" y="2346647"/>
            <a:ext cx="532757" cy="532661"/>
          </a:xfrm>
          <a:prstGeom prst="ellipse">
            <a:avLst/>
          </a:prstGeom>
          <a:solidFill>
            <a:schemeClr val="bg1"/>
          </a:solidFill>
          <a:ln>
            <a:solidFill>
              <a:srgbClr val="3890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90AB"/>
                </a:solidFill>
                <a:latin typeface="Yu Gothic" charset="-128"/>
                <a:ea typeface="Yu Gothic" charset="-128"/>
                <a:cs typeface="Yu Gothic" charset="-128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21950" y="2301950"/>
            <a:ext cx="2442850" cy="772358"/>
          </a:xfrm>
          <a:prstGeom prst="rect">
            <a:avLst/>
          </a:prstGeom>
          <a:solidFill>
            <a:srgbClr val="214686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Yu Gothic" charset="-128"/>
                <a:ea typeface="Yu Gothic" charset="-128"/>
                <a:cs typeface="Yu Gothic" charset="-128"/>
              </a:rPr>
              <a:t>Idle Times</a:t>
            </a:r>
          </a:p>
        </p:txBody>
      </p:sp>
      <p:sp>
        <p:nvSpPr>
          <p:cNvPr id="39" name="Oval 38"/>
          <p:cNvSpPr/>
          <p:nvPr/>
        </p:nvSpPr>
        <p:spPr>
          <a:xfrm>
            <a:off x="7693425" y="2346647"/>
            <a:ext cx="532757" cy="532661"/>
          </a:xfrm>
          <a:prstGeom prst="ellipse">
            <a:avLst/>
          </a:prstGeom>
          <a:solidFill>
            <a:schemeClr val="bg1"/>
          </a:solidFill>
          <a:ln>
            <a:solidFill>
              <a:srgbClr val="3890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90AB"/>
                </a:solidFill>
                <a:latin typeface="Yu Gothic" charset="-128"/>
                <a:ea typeface="Yu Gothic" charset="-128"/>
                <a:cs typeface="Yu Gothic" charset="-128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69396" y="3668041"/>
            <a:ext cx="2442850" cy="772358"/>
          </a:xfrm>
          <a:prstGeom prst="rect">
            <a:avLst/>
          </a:prstGeom>
          <a:solidFill>
            <a:srgbClr val="214686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Yu Gothic" charset="-128"/>
                <a:ea typeface="Yu Gothic" charset="-128"/>
                <a:cs typeface="Yu Gothic" charset="-128"/>
              </a:rPr>
              <a:t>Fuel Usage</a:t>
            </a:r>
          </a:p>
        </p:txBody>
      </p:sp>
      <p:sp>
        <p:nvSpPr>
          <p:cNvPr id="41" name="Oval 40"/>
          <p:cNvSpPr/>
          <p:nvPr/>
        </p:nvSpPr>
        <p:spPr>
          <a:xfrm>
            <a:off x="940871" y="3712738"/>
            <a:ext cx="532757" cy="532661"/>
          </a:xfrm>
          <a:prstGeom prst="ellipse">
            <a:avLst/>
          </a:prstGeom>
          <a:solidFill>
            <a:schemeClr val="bg1"/>
          </a:solidFill>
          <a:ln>
            <a:solidFill>
              <a:srgbClr val="3890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90AB"/>
                </a:solidFill>
                <a:latin typeface="Yu Gothic" charset="-128"/>
                <a:ea typeface="Yu Gothic" charset="-128"/>
                <a:cs typeface="Yu Gothic" charset="-128"/>
              </a:rPr>
              <a:t>4</a:t>
            </a:r>
            <a:endParaRPr lang="en-US" dirty="0">
              <a:solidFill>
                <a:srgbClr val="3890AB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5673" y="3668041"/>
            <a:ext cx="2442850" cy="772358"/>
          </a:xfrm>
          <a:prstGeom prst="rect">
            <a:avLst/>
          </a:prstGeom>
          <a:solidFill>
            <a:srgbClr val="214686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Yu Gothic" charset="-128"/>
                <a:ea typeface="Yu Gothic" charset="-128"/>
                <a:cs typeface="Yu Gothic" charset="-128"/>
              </a:rPr>
              <a:t>Safety</a:t>
            </a:r>
            <a:endParaRPr lang="en-US" dirty="0"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317148" y="3712738"/>
            <a:ext cx="532757" cy="532661"/>
          </a:xfrm>
          <a:prstGeom prst="ellipse">
            <a:avLst/>
          </a:prstGeom>
          <a:solidFill>
            <a:schemeClr val="bg1"/>
          </a:solidFill>
          <a:ln>
            <a:solidFill>
              <a:srgbClr val="3890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90AB"/>
                </a:solidFill>
                <a:latin typeface="Yu Gothic" charset="-128"/>
                <a:ea typeface="Yu Gothic" charset="-128"/>
                <a:cs typeface="Yu Gothic" charset="-128"/>
              </a:rPr>
              <a:t>5</a:t>
            </a:r>
            <a:endParaRPr lang="en-US" dirty="0">
              <a:solidFill>
                <a:srgbClr val="3890AB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30825" cy="155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6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5645"/>
            <a:ext cx="12192000" cy="510858"/>
          </a:xfrm>
          <a:prstGeom prst="rect">
            <a:avLst/>
          </a:prstGeom>
          <a:solidFill>
            <a:srgbClr val="35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" y="274320"/>
            <a:ext cx="115847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Idle Time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Fuel waste reduction plan.</a:t>
            </a:r>
            <a:endParaRPr lang="en-US" sz="2800" dirty="0">
              <a:solidFill>
                <a:schemeClr val="bg1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32327" y="6476052"/>
            <a:ext cx="1984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0" i="0" spc="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| Data Strategy Template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5" y="6437061"/>
            <a:ext cx="1438277" cy="339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40" y="1925421"/>
            <a:ext cx="731520" cy="7315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08" y="1925421"/>
            <a:ext cx="731520" cy="7315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24" y="1925421"/>
            <a:ext cx="731520" cy="7315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791" y="1925421"/>
            <a:ext cx="731520" cy="73152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895" y="4228112"/>
            <a:ext cx="731520" cy="7315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16" y="4228112"/>
            <a:ext cx="731520" cy="7315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55" y="4228112"/>
            <a:ext cx="731520" cy="73152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05139" y="2851580"/>
            <a:ext cx="27165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FUEL WASTE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Excessive </a:t>
            </a:r>
            <a:r>
              <a:rPr lang="en-US" sz="1600" dirty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Idling wastes </a:t>
            </a:r>
            <a:r>
              <a:rPr lang="en-US" sz="16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fuel and drives </a:t>
            </a:r>
            <a:r>
              <a:rPr lang="en-US" sz="1600" dirty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up </a:t>
            </a:r>
            <a:r>
              <a:rPr lang="en-US" sz="16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costs</a:t>
            </a:r>
            <a:r>
              <a:rPr lang="en-US" sz="1600" dirty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332523" y="2851580"/>
            <a:ext cx="27165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IDLE TIME REPORTS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Run </a:t>
            </a:r>
            <a:r>
              <a:rPr lang="en-US" sz="16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weekly </a:t>
            </a:r>
            <a:r>
              <a:rPr lang="en-US" sz="1600" dirty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dle time reports, by driver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22000"/>
                  </a:srgbClr>
                </a:outerShdw>
              </a:effectLst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59907" y="2851580"/>
            <a:ext cx="27165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IDLE TIME GOALS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Set </a:t>
            </a:r>
            <a:r>
              <a:rPr lang="en-US" sz="16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reasonable goals based on industry</a:t>
            </a:r>
            <a:r>
              <a:rPr lang="en-US" sz="1600" dirty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etc.</a:t>
            </a:r>
            <a:endParaRPr lang="en-US" sz="1600" dirty="0">
              <a:solidFill>
                <a:schemeClr val="bg1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187291" y="2855674"/>
            <a:ext cx="27165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POST RESULTS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Post your leaderboard so everyone can see.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22000"/>
                  </a:srgbClr>
                </a:outerShdw>
              </a:effectLst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48715" y="5185189"/>
            <a:ext cx="27165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INVOLVE MANAGERS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Have </a:t>
            </a:r>
            <a:r>
              <a:rPr lang="en-US" sz="16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managers directly congratulate </a:t>
            </a:r>
            <a:r>
              <a:rPr lang="en-US" sz="1600" dirty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good </a:t>
            </a:r>
            <a:r>
              <a:rPr lang="en-US" sz="16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drivers</a:t>
            </a:r>
            <a:endParaRPr lang="en-US" sz="1600" dirty="0">
              <a:solidFill>
                <a:schemeClr val="bg1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871394" y="5185189"/>
            <a:ext cx="27165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RECOGNITION </a:t>
            </a:r>
            <a:r>
              <a:rPr lang="en-US" sz="16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Recognize top performers lowest times, etc.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22000"/>
                  </a:srgbClr>
                </a:outerShdw>
              </a:effectLst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60054" y="5185189"/>
            <a:ext cx="27165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2000"/>
                    </a:srgbClr>
                  </a:outerShdw>
                </a:effectLst>
                <a:latin typeface="Yu Gothic" charset="-128"/>
                <a:ea typeface="Yu Gothic" charset="-128"/>
                <a:cs typeface="Yu Gothic" charset="-128"/>
              </a:rPr>
              <a:t>SAVINGS TOTALS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Post total cost savings – success </a:t>
            </a:r>
            <a:r>
              <a:rPr lang="en-US" sz="1600" dirty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is contagious</a:t>
            </a:r>
            <a:r>
              <a:rPr lang="en-US" sz="16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.</a:t>
            </a:r>
            <a:endParaRPr lang="en-US" sz="1600" dirty="0">
              <a:solidFill>
                <a:schemeClr val="bg1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30825" cy="1557914"/>
          </a:xfrm>
          <a:prstGeom prst="rect">
            <a:avLst/>
          </a:prstGeom>
          <a:solidFill>
            <a:srgbClr val="35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9658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32327" y="6476052"/>
            <a:ext cx="1984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0" i="0" spc="0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| Data Strategy Template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5" y="6437061"/>
            <a:ext cx="1438277" cy="33959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74320" y="274320"/>
            <a:ext cx="115847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Safety &amp; Accident Reduction</a:t>
            </a:r>
          </a:p>
          <a:p>
            <a:r>
              <a:rPr lang="en-US" sz="2800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Our-6 point plan.</a:t>
            </a:r>
            <a:endParaRPr lang="en-US" sz="2800" dirty="0">
              <a:solidFill>
                <a:srgbClr val="214686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58" y="1585356"/>
            <a:ext cx="2626252" cy="368728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0" y="0"/>
            <a:ext cx="130825" cy="1557914"/>
          </a:xfrm>
          <a:prstGeom prst="rect">
            <a:avLst/>
          </a:prstGeom>
          <a:solidFill>
            <a:srgbClr val="35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6983" y="1999517"/>
            <a:ext cx="8528888" cy="388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Let </a:t>
            </a: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drivers </a:t>
            </a:r>
            <a:r>
              <a:rPr lang="en-US" dirty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know </a:t>
            </a: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we want </a:t>
            </a:r>
            <a:r>
              <a:rPr lang="en-US" dirty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them to be </a:t>
            </a: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safe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We will set reasonable goals </a:t>
            </a:r>
            <a:r>
              <a:rPr lang="en-US" dirty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for speeding, seatbelt </a:t>
            </a: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usage, etc.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We will run safety reports, by driver, on </a:t>
            </a:r>
            <a:r>
              <a:rPr lang="en-US" dirty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a </a:t>
            </a: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weekly </a:t>
            </a:r>
            <a:r>
              <a:rPr lang="en-US" dirty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b</a:t>
            </a: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asis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Results will be posted prominently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Top safety performers will be recognized by the exec committee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Managers to meet </a:t>
            </a:r>
            <a:r>
              <a:rPr lang="en-US" dirty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with </a:t>
            </a: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top drivers </a:t>
            </a:r>
            <a:r>
              <a:rPr lang="en-US" dirty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to congratulate </a:t>
            </a: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(and counsel </a:t>
            </a:r>
            <a:r>
              <a:rPr lang="en-US" dirty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poor </a:t>
            </a:r>
            <a:r>
              <a:rPr lang="en-US" dirty="0" smtClean="0">
                <a:solidFill>
                  <a:srgbClr val="214686"/>
                </a:solidFill>
                <a:latin typeface="Yu Gothic" charset="-128"/>
                <a:ea typeface="Yu Gothic" charset="-128"/>
                <a:cs typeface="Yu Gothic" charset="-128"/>
              </a:rPr>
              <a:t>ones)</a:t>
            </a:r>
            <a:endParaRPr lang="en-US" dirty="0">
              <a:solidFill>
                <a:srgbClr val="214686"/>
              </a:solidFill>
              <a:latin typeface="Yu Gothic" charset="-128"/>
              <a:ea typeface="Yu Gothic" charset="-128"/>
              <a:cs typeface="Yu Gothic" charset="-128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US" dirty="0">
              <a:solidFill>
                <a:srgbClr val="214686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1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432327" y="6476052"/>
            <a:ext cx="1984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0" i="0" spc="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| Data Strategy Template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5" y="6437061"/>
            <a:ext cx="1438277" cy="33959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74319" y="274320"/>
            <a:ext cx="11410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Communication Plan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Engage each of these people.</a:t>
            </a:r>
            <a:endParaRPr lang="en-US" sz="2800" dirty="0">
              <a:solidFill>
                <a:schemeClr val="bg1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715" y="0"/>
            <a:ext cx="130825" cy="1557914"/>
          </a:xfrm>
          <a:prstGeom prst="rect">
            <a:avLst/>
          </a:prstGeom>
          <a:solidFill>
            <a:srgbClr val="214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499" y="1958397"/>
            <a:ext cx="703604" cy="598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9" y="5222685"/>
            <a:ext cx="703604" cy="4491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7547" y="1734442"/>
            <a:ext cx="3847606" cy="395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CEO – Buy-in at the top</a:t>
            </a:r>
          </a:p>
          <a:p>
            <a:pPr>
              <a:lnSpc>
                <a:spcPct val="300000"/>
              </a:lnSpc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CIO – For reports and posting</a:t>
            </a:r>
          </a:p>
          <a:p>
            <a:pPr>
              <a:lnSpc>
                <a:spcPct val="300000"/>
              </a:lnSpc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Customer Service Manager</a:t>
            </a:r>
          </a:p>
          <a:p>
            <a:pPr>
              <a:lnSpc>
                <a:spcPct val="300000"/>
              </a:lnSpc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Fleet Manager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61" y="1839327"/>
            <a:ext cx="539875" cy="757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04" y="4111892"/>
            <a:ext cx="606323" cy="607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12" y="3104624"/>
            <a:ext cx="539875" cy="493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18709" y="1734442"/>
            <a:ext cx="38476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Safety Manager</a:t>
            </a:r>
          </a:p>
          <a:p>
            <a:pPr>
              <a:lnSpc>
                <a:spcPct val="300000"/>
              </a:lnSpc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Maintenance Manager</a:t>
            </a:r>
          </a:p>
          <a:p>
            <a:pPr>
              <a:lnSpc>
                <a:spcPct val="300000"/>
              </a:lnSpc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Drivers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37" y="4136306"/>
            <a:ext cx="539875" cy="512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4" y="2993374"/>
            <a:ext cx="677584" cy="6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5645"/>
            <a:ext cx="12192000" cy="510858"/>
          </a:xfrm>
          <a:prstGeom prst="rect">
            <a:avLst/>
          </a:prstGeom>
          <a:solidFill>
            <a:srgbClr val="35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" y="274320"/>
            <a:ext cx="115847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Fleet </a:t>
            </a:r>
            <a:r>
              <a:rPr lang="en-US" sz="4000" b="1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Data Strategy</a:t>
            </a:r>
            <a:endParaRPr lang="en-US" sz="4000" b="1" dirty="0" smtClean="0">
              <a:solidFill>
                <a:schemeClr val="bg1"/>
              </a:solidFill>
              <a:latin typeface="Yu Gothic" charset="-128"/>
              <a:ea typeface="Yu Gothic" charset="-128"/>
              <a:cs typeface="Yu Gothic" charset="-128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Keys to </a:t>
            </a:r>
            <a:r>
              <a:rPr lang="en-US" sz="280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effectively putting our data to work. </a:t>
            </a:r>
            <a:endParaRPr lang="en-US" sz="2800" dirty="0">
              <a:solidFill>
                <a:schemeClr val="bg1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32327" y="6476052"/>
            <a:ext cx="1984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0" i="0" spc="0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| Data Strategy Template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5" y="6437061"/>
            <a:ext cx="1438277" cy="33959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130825" cy="1557914"/>
          </a:xfrm>
          <a:prstGeom prst="rect">
            <a:avLst/>
          </a:prstGeom>
          <a:solidFill>
            <a:srgbClr val="35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76387" y="1843824"/>
            <a:ext cx="785331" cy="7837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359BDB"/>
                </a:solidFill>
                <a:latin typeface="Yu Gothic" charset="-128"/>
                <a:ea typeface="Yu Gothic" charset="-128"/>
                <a:cs typeface="Yu Gothic" charset="-128"/>
              </a:rPr>
              <a:t>1</a:t>
            </a:r>
            <a:endParaRPr lang="en-US" sz="2400">
              <a:solidFill>
                <a:srgbClr val="359BDB"/>
              </a:solidFill>
              <a:latin typeface="Yu Gothic" charset="-128"/>
              <a:ea typeface="Yu Gothic" charset="-128"/>
              <a:cs typeface="Yu Gothic" charset="-12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76387" y="2955604"/>
            <a:ext cx="785331" cy="7837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59BDB"/>
                </a:solidFill>
                <a:latin typeface="Yu Gothic" charset="-128"/>
                <a:ea typeface="Yu Gothic" charset="-128"/>
                <a:cs typeface="Yu Gothic" charset="-128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1276387" y="4067384"/>
            <a:ext cx="785331" cy="7837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59BDB"/>
                </a:solidFill>
                <a:latin typeface="Yu Gothic" charset="-128"/>
                <a:ea typeface="Yu Gothic" charset="-128"/>
                <a:cs typeface="Yu Gothic" charset="-128"/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1276387" y="5179163"/>
            <a:ext cx="785331" cy="7837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59BDB"/>
                </a:solidFill>
                <a:latin typeface="Yu Gothic" charset="-128"/>
                <a:ea typeface="Yu Gothic" charset="-128"/>
                <a:cs typeface="Yu Gothic" charset="-128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20681" y="1542881"/>
            <a:ext cx="695394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  <a:spcAft>
                <a:spcPts val="18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Reasonable Goals</a:t>
            </a:r>
          </a:p>
          <a:p>
            <a:pPr>
              <a:lnSpc>
                <a:spcPct val="300000"/>
              </a:lnSpc>
              <a:spcAft>
                <a:spcPts val="18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Post Results Regularly </a:t>
            </a:r>
          </a:p>
          <a:p>
            <a:pPr>
              <a:lnSpc>
                <a:spcPct val="300000"/>
              </a:lnSpc>
              <a:spcAft>
                <a:spcPts val="18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Recognize Top Performers</a:t>
            </a:r>
          </a:p>
          <a:p>
            <a:pPr>
              <a:lnSpc>
                <a:spcPct val="300000"/>
              </a:lnSpc>
              <a:spcAft>
                <a:spcPts val="18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Yu Gothic" charset="-128"/>
                <a:ea typeface="Yu Gothic" charset="-128"/>
                <a:cs typeface="Yu Gothic" charset="-128"/>
              </a:rPr>
              <a:t>Counsel Poor Performers</a:t>
            </a:r>
          </a:p>
        </p:txBody>
      </p:sp>
    </p:spTree>
    <p:extLst>
      <p:ext uri="{BB962C8B-B14F-4D97-AF65-F5344CB8AC3E}">
        <p14:creationId xmlns:p14="http://schemas.microsoft.com/office/powerpoint/2010/main" val="17716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342</Words>
  <Application>Microsoft Macintosh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Yu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Rode</dc:creator>
  <cp:lastModifiedBy>John Rode</cp:lastModifiedBy>
  <cp:revision>28</cp:revision>
  <dcterms:created xsi:type="dcterms:W3CDTF">2017-08-28T21:17:10Z</dcterms:created>
  <dcterms:modified xsi:type="dcterms:W3CDTF">2017-08-31T15:50:41Z</dcterms:modified>
</cp:coreProperties>
</file>